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038A45D-AD38-439B-BCF0-958DC4998945}">
  <a:tblStyle styleId="{B038A45D-AD38-439B-BCF0-958DC49989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84e4730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84e4730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184e4730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184e4730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184e4730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184e4730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16b1b9d1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16b1b9d1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7513f2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7513f2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4582b76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4582b76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16b1b9d1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16b1b9d1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46d90f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46d90f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16b1b9d1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16b1b9d1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46d90f68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46d90f68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184e4730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184e4730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461e5e13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461e5e13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461e5e1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461e5e1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61e5e13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461e5e13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7513f2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7513f2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17513f22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17513f22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17513f22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17513f22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17513f2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17513f2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17513f22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17513f22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7513f22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7513f22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17513f22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17513f2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184e4730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184e4730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184e473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184e473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184e4730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184e4730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84e473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84e473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184e4730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184e4730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184e473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184e473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184e4730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6184e4730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184e4730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184e4730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461e5e1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461e5e1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184e473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184e473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461e5e13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461e5e13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184e473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184e473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184e4730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184e473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184e4730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184e4730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4582b767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4582b767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4582b767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4582b767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4582b767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4582b767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severstal-steel-defect-detectio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Steel defect detection in microscopic images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 Jin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September 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CNN architecture called UNET is selected for image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UNET was developed in ‘2015 by Olaf Ronneberger, et al and won the ISBI cell tracking challenge.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architecture consists of a contracting path (convolution + pooling) to capture context and a symmetric expanding path (transpose convolution) to enable precise localization.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is shown on next slide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can be easily adapted to other input image size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649" y="1875500"/>
            <a:ext cx="3976349" cy="31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300" y="104775"/>
            <a:ext cx="4990875" cy="17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computer memory limitation, we downsized input images and masks from 256X1600 to 128X800 pixels for modeling.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Four models were trained separately, each for a single defect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easier implementation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 computer memory and performance limitation (CPU was used as GPU is not available)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very imbalanced with a small fraction of defect pixels. Binary accuracy and cross-entropy are not ideal metrics for model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Dice Coef is used as loss function; Diff is used as one of the metrics besides binary accuracy.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learning curves for Defect 1 and 2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20762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422" y="1170125"/>
            <a:ext cx="40029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learning curves for Defect 3 and 4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411664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675" y="1170125"/>
            <a:ext cx="41572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example metrics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575" y="1206207"/>
            <a:ext cx="7259625" cy="32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1263650" y="4531400"/>
            <a:ext cx="56865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screen capture is from Defect Class 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963" y="1085374"/>
            <a:ext cx="5318074" cy="39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</a:t>
            </a:r>
            <a:r>
              <a:rPr lang="en"/>
              <a:t> mask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050" y="1017725"/>
            <a:ext cx="5475125" cy="40761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65" name="Google Shape;165;p29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375" y="1093925"/>
            <a:ext cx="5178624" cy="38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73" name="Google Shape;173;p30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1 images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77" y="1017725"/>
            <a:ext cx="5359201" cy="4047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/>
        </p:nvSpPr>
        <p:spPr>
          <a:xfrm>
            <a:off x="96475" y="23092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81" name="Google Shape;181;p31"/>
          <p:cNvSpPr txBox="1"/>
          <p:nvPr/>
        </p:nvSpPr>
        <p:spPr>
          <a:xfrm>
            <a:off x="96475" y="329270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Project goal and dataset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Data wrangling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Exploratory data analysis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Deep learning: image segmentation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UNET architecture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" sz="2400"/>
              <a:t>Results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" sz="2400"/>
              <a:t>Discussion and next steps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2 images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188" y="948825"/>
            <a:ext cx="600181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 txBox="1"/>
          <p:nvPr/>
        </p:nvSpPr>
        <p:spPr>
          <a:xfrm>
            <a:off x="96475" y="26907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89" name="Google Shape;189;p32"/>
          <p:cNvSpPr txBox="1"/>
          <p:nvPr/>
        </p:nvSpPr>
        <p:spPr>
          <a:xfrm>
            <a:off x="96475" y="3987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2 images</a:t>
            </a:r>
            <a:endParaRPr/>
          </a:p>
        </p:txBody>
      </p:sp>
      <p:sp>
        <p:nvSpPr>
          <p:cNvPr id="195" name="Google Shape;195;p33"/>
          <p:cNvSpPr txBox="1"/>
          <p:nvPr/>
        </p:nvSpPr>
        <p:spPr>
          <a:xfrm>
            <a:off x="96475" y="26907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96475" y="3987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700" y="1070925"/>
            <a:ext cx="60061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2 images</a:t>
            </a:r>
            <a:endParaRPr/>
          </a:p>
        </p:txBody>
      </p:sp>
      <p:sp>
        <p:nvSpPr>
          <p:cNvPr id="203" name="Google Shape;203;p34"/>
          <p:cNvSpPr txBox="1"/>
          <p:nvPr/>
        </p:nvSpPr>
        <p:spPr>
          <a:xfrm>
            <a:off x="96475" y="26907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96475" y="3987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0" l="9108" r="-9" t="0"/>
          <a:stretch/>
        </p:blipFill>
        <p:spPr>
          <a:xfrm>
            <a:off x="1775624" y="988038"/>
            <a:ext cx="617447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100" y="1192325"/>
            <a:ext cx="604233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13" name="Google Shape;213;p35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225" y="1135350"/>
            <a:ext cx="608212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6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775" y="1177525"/>
            <a:ext cx="606044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29" name="Google Shape;229;p37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35" name="Google Shape;2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550" y="1162725"/>
            <a:ext cx="60554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513" y="1177525"/>
            <a:ext cx="600698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45" name="Google Shape;245;p39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125" y="1140525"/>
            <a:ext cx="598039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3 images</a:t>
            </a:r>
            <a:endParaRPr/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575" y="1192338"/>
            <a:ext cx="596240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59" name="Google Shape;259;p41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 and dataset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machine learning models to detect steel manufacturing defects in microscopic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 help automate defect detection process and increase accuracy.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12568 training images are provided at Kaggle website below, as an ongoing competition.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1155CC"/>
                </a:solidFill>
                <a:hlinkClick r:id="rId3"/>
              </a:rPr>
              <a:t>https://www.kaggle.com/c/severstal-steel-defect-detection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Defect location and defect class info are provided in a csv file, in Run-Length Encoding (RLE)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image can have no defect, one class of defect or up to four classes of defects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150" y="1192338"/>
            <a:ext cx="608816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325" y="1140525"/>
            <a:ext cx="609781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75" name="Google Shape;275;p43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575" y="1118300"/>
            <a:ext cx="599239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83" name="Google Shape;283;p44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725" y="1125725"/>
            <a:ext cx="607964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91" name="Google Shape;291;p45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525" y="1162725"/>
            <a:ext cx="598559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13" y="1199725"/>
            <a:ext cx="597778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307" name="Google Shape;307;p47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Examples of Defect 4 images</a:t>
            </a:r>
            <a:endParaRPr/>
          </a:p>
        </p:txBody>
      </p:sp>
      <p:pic>
        <p:nvPicPr>
          <p:cNvPr id="313" name="Google Shape;3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50" y="1170125"/>
            <a:ext cx="602074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8"/>
          <p:cNvSpPr txBox="1"/>
          <p:nvPr/>
        </p:nvSpPr>
        <p:spPr>
          <a:xfrm>
            <a:off x="56975" y="2895063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Ground truth mask</a:t>
            </a:r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145825" y="4191075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mask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9"/>
          <p:cNvSpPr txBox="1"/>
          <p:nvPr>
            <p:ph type="title"/>
          </p:nvPr>
        </p:nvSpPr>
        <p:spPr>
          <a:xfrm>
            <a:off x="311700" y="445025"/>
            <a:ext cx="8520600" cy="7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Mean Dice Coef for every imageID and defectClassID combination in validation data (30% of training data)</a:t>
            </a:r>
            <a:endParaRPr sz="1800"/>
          </a:p>
        </p:txBody>
      </p:sp>
      <p:graphicFrame>
        <p:nvGraphicFramePr>
          <p:cNvPr id="321" name="Google Shape;321;p49"/>
          <p:cNvGraphicFramePr/>
          <p:nvPr/>
        </p:nvGraphicFramePr>
        <p:xfrm>
          <a:off x="2165875" y="15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{B038A45D-AD38-439B-BCF0-958DC4998945}</a:tableStyleId>
              </a:tblPr>
              <a:tblGrid>
                <a:gridCol w="766550"/>
                <a:gridCol w="1279075"/>
                <a:gridCol w="1577400"/>
                <a:gridCol w="1146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Defect Class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Mean Dice Coef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Defect Images in Training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Total Images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12568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and next steps</a:t>
            </a:r>
            <a:endParaRPr/>
          </a:p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dice coef of each imageID and classID combination on validation data is 0.817.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Defect 2 was predicted by model, however the learning curve shows a suddenly drop of dice coef to below -0.5 after 4 epochs. This behavior is not fully understood and needs follow-up investigation. It is believed to be related to choosing dice coef as loss function and back propagation has problem calculating gradient. Tried to use binary cross-entropy as loss function but still could not predict any Defect 2.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Discussion and next steps</a:t>
            </a:r>
            <a:endParaRPr/>
          </a:p>
        </p:txBody>
      </p:sp>
      <p:sp>
        <p:nvSpPr>
          <p:cNvPr id="333" name="Google Shape;33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further improve model performance, m</a:t>
            </a:r>
            <a:r>
              <a:rPr lang="en"/>
              <a:t>ore research and tests can be done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investigate if there are other promising and better neural network architectures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reduce filter size to hopefully better capture small defect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increase number of filters in convolution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tune pooling stride and drop out rate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computer memory and power allows, use original 256X1600 pixel images for training instead of downsizing to 128X800 pixels as we did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figure out a way to fit a multi class model to predict all 4 defect classes in one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optimize code to improve model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run more epochs on a GPU machine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17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semantic image segmentation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Provided CSV file has 50272 lines (12568 images X 4 defect classes), in which 7095 lines have defect info. The other lines have no defect.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ImageId and ClassId info needs to be separated for modeling.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mask image needs to be generated for each Image ID and Defect Class combination. This is done using a rleToMask function.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350" y="3418825"/>
            <a:ext cx="5191125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image has 256 by 1600 pixels, and 3 color channels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a classification problem with very imbalanced class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12568 images in total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897 images with class 1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247 images with class 2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5150 images with class 3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801 images with class 4 defect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Defect area usually occupies a small portion of the entire image. So in general defect pixels are a very small fraction of total number of image pixels for all 4 defect classes.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1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6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14575"/>
            <a:ext cx="8839201" cy="1611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2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2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49863"/>
            <a:ext cx="8839200" cy="165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3</a:t>
            </a:r>
            <a:endParaRPr/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679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2960950" y="4645500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3 appears to be groups of scratches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" y="2990476"/>
            <a:ext cx="8845504" cy="166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example images-Defect 4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165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3219"/>
            <a:ext cx="8839199" cy="167228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2960950" y="4645500"/>
            <a:ext cx="43956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Defect 4 appears to be in surface patches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